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3"/>
  </p:notesMasterIdLst>
  <p:handoutMasterIdLst>
    <p:handoutMasterId r:id="rId14"/>
  </p:handoutMasterIdLst>
  <p:sldIdLst>
    <p:sldId id="256" r:id="rId2"/>
    <p:sldId id="430" r:id="rId3"/>
    <p:sldId id="433" r:id="rId4"/>
    <p:sldId id="406" r:id="rId5"/>
    <p:sldId id="413" r:id="rId6"/>
    <p:sldId id="434" r:id="rId7"/>
    <p:sldId id="287" r:id="rId8"/>
    <p:sldId id="375" r:id="rId9"/>
    <p:sldId id="422" r:id="rId10"/>
    <p:sldId id="432" r:id="rId11"/>
    <p:sldId id="37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88029" autoAdjust="0"/>
  </p:normalViewPr>
  <p:slideViewPr>
    <p:cSldViewPr snapToGrid="0">
      <p:cViewPr varScale="1">
        <p:scale>
          <a:sx n="64" d="100"/>
          <a:sy n="64" d="100"/>
        </p:scale>
        <p:origin x="1002"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7/20/2021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7/20/2021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239279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4277622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258466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https://forms.office.com/Pages/ShareFormPage.aspx?id=cdJyXzS9Y0yZF8UZZlqALiw7DWJu831Jg5qPZF4a9X9UMjhGVEFNSjMyU1I1MDE5Nlo0SlQ5QUlVUC4u&amp;sharetoken=ZNo433Mjuc6yDRr9X88G</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youtube.com/watch?v=opdc8hQN0e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DT18: Changing working practices</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1220FEAD-CF24-4049-A050-0E874A5AAA66}"/>
              </a:ext>
            </a:extLst>
          </p:cNvPr>
          <p:cNvPicPr>
            <a:picLocks noGrp="1" noChangeAspect="1"/>
          </p:cNvPicPr>
          <p:nvPr>
            <p:ph type="pic" sz="quarter" idx="10"/>
          </p:nvPr>
        </p:nvPicPr>
        <p:blipFill>
          <a:blip r:embed="rId2"/>
          <a:srcRect l="10984" r="10984"/>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Change in working practices</a:t>
            </a:r>
          </a:p>
        </p:txBody>
      </p:sp>
      <p:sp>
        <p:nvSpPr>
          <p:cNvPr id="16" name="Rectangle 15">
            <a:extLst>
              <a:ext uri="{FF2B5EF4-FFF2-40B4-BE49-F238E27FC236}">
                <a16:creationId xmlns:a16="http://schemas.microsoft.com/office/drawing/2014/main" id="{68AA8E14-3FFA-4E3D-9C52-CE14467164A4}"/>
              </a:ext>
            </a:extLst>
          </p:cNvPr>
          <p:cNvSpPr/>
          <p:nvPr/>
        </p:nvSpPr>
        <p:spPr>
          <a:xfrm>
            <a:off x="5370669" y="641224"/>
            <a:ext cx="6664165" cy="135265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COVID-19 pandemic forced many organisations to adapt their operations so that employees can work from home. This is known as teleworking. It’s not a new thing, it’s been around a while.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90542369"/>
              </p:ext>
            </p:extLst>
          </p:nvPr>
        </p:nvGraphicFramePr>
        <p:xfrm>
          <a:off x="5370668" y="2026952"/>
          <a:ext cx="6664165" cy="1097280"/>
        </p:xfrm>
        <a:graphic>
          <a:graphicData uri="http://schemas.openxmlformats.org/drawingml/2006/table">
            <a:tbl>
              <a:tblPr firstRow="1" bandRow="1">
                <a:tableStyleId>{5C22544A-7EE6-4342-B048-85BDC9FD1C3A}</a:tableStyleId>
              </a:tblPr>
              <a:tblGrid>
                <a:gridCol w="666416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Identify some advantages to working from home.</a:t>
                      </a:r>
                    </a:p>
                    <a:p>
                      <a:pPr marL="457200" indent="-457200" algn="l">
                        <a:buAutoNum type="arabicPeriod"/>
                      </a:pPr>
                      <a:r>
                        <a:rPr lang="en-GB" sz="2000" b="0" dirty="0">
                          <a:latin typeface="Tw Cen MT" panose="020B0602020104020603" pitchFamily="34" charset="0"/>
                        </a:rPr>
                        <a:t>Identify some disadvantages to working from home.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433962" y="1797347"/>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672174317"/>
              </p:ext>
            </p:extLst>
          </p:nvPr>
        </p:nvGraphicFramePr>
        <p:xfrm>
          <a:off x="5370668" y="3243581"/>
          <a:ext cx="6664165" cy="3298375"/>
        </p:xfrm>
        <a:graphic>
          <a:graphicData uri="http://schemas.openxmlformats.org/drawingml/2006/table">
            <a:tbl>
              <a:tblPr firstRow="1" bandRow="1">
                <a:tableStyleId>{5C22544A-7EE6-4342-B048-85BDC9FD1C3A}</a:tableStyleId>
              </a:tblPr>
              <a:tblGrid>
                <a:gridCol w="6664165">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Saves money – No need to pay for transport to work, Flexible – People can work from anywhere, Increased productivity – Less time travelling and reduces pollution.</a:t>
                      </a:r>
                    </a:p>
                    <a:p>
                      <a:pPr marL="457200" indent="-457200" algn="l">
                        <a:buAutoNum type="arabicPeriod"/>
                      </a:pPr>
                      <a:r>
                        <a:rPr lang="en-GB" sz="2000" b="0" dirty="0">
                          <a:latin typeface="Tw Cen MT" panose="020B0602020104020603" pitchFamily="34" charset="0"/>
                        </a:rPr>
                        <a:t>Less social contact – so employees could feel isolated, it’s easy to work long hours – hard to separate home life from working life, distractions at home – so work doesn’t get completed and you’re dependent on having an internet connection, which is also good enough to do any video conferencing.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7255" y="1727029"/>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CCFEDD5-88C0-4C9A-ABCA-D258249E864C}"/>
              </a:ext>
            </a:extLst>
          </p:cNvPr>
          <p:cNvPicPr>
            <a:picLocks noChangeAspect="1"/>
          </p:cNvPicPr>
          <p:nvPr/>
        </p:nvPicPr>
        <p:blipFill>
          <a:blip r:embed="rId4"/>
          <a:stretch>
            <a:fillRect/>
          </a:stretch>
        </p:blipFill>
        <p:spPr>
          <a:xfrm>
            <a:off x="233441" y="641224"/>
            <a:ext cx="4874137" cy="3142803"/>
          </a:xfrm>
          <a:prstGeom prst="rect">
            <a:avLst/>
          </a:prstGeom>
          <a:ln>
            <a:solidFill>
              <a:schemeClr val="tx1"/>
            </a:solidFill>
          </a:ln>
        </p:spPr>
      </p:pic>
      <p:graphicFrame>
        <p:nvGraphicFramePr>
          <p:cNvPr id="12" name="Table 11">
            <a:extLst>
              <a:ext uri="{FF2B5EF4-FFF2-40B4-BE49-F238E27FC236}">
                <a16:creationId xmlns:a16="http://schemas.microsoft.com/office/drawing/2014/main" id="{E891E253-4517-43EA-997E-5DC2415B147E}"/>
              </a:ext>
            </a:extLst>
          </p:cNvPr>
          <p:cNvGraphicFramePr>
            <a:graphicFrameLocks noGrp="1"/>
          </p:cNvGraphicFramePr>
          <p:nvPr>
            <p:extLst>
              <p:ext uri="{D42A27DB-BD31-4B8C-83A1-F6EECF244321}">
                <p14:modId xmlns:p14="http://schemas.microsoft.com/office/powerpoint/2010/main" val="1163436487"/>
              </p:ext>
            </p:extLst>
          </p:nvPr>
        </p:nvGraphicFramePr>
        <p:xfrm>
          <a:off x="233441" y="3984481"/>
          <a:ext cx="4874136" cy="2651760"/>
        </p:xfrm>
        <a:graphic>
          <a:graphicData uri="http://schemas.openxmlformats.org/drawingml/2006/table">
            <a:tbl>
              <a:tblPr firstRow="1" bandRow="1">
                <a:tableStyleId>{5C22544A-7EE6-4342-B048-85BDC9FD1C3A}</a:tableStyleId>
              </a:tblPr>
              <a:tblGrid>
                <a:gridCol w="487413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What is video conferencing?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rPr>
                        <a:t>Video conferencing is a live video-based meeting between two or more people in different locations using video-enabled devices. Video conferencing allows multiple people to meet and collaborate face to face long distance by transmitting audio, video, text and presentations in real time through the internet. (e.g. use of Microsoft Teams, Google Meet and Zoom)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Tree>
    <p:extLst>
      <p:ext uri="{BB962C8B-B14F-4D97-AF65-F5344CB8AC3E}">
        <p14:creationId xmlns:p14="http://schemas.microsoft.com/office/powerpoint/2010/main" val="25316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1631216"/>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To understand the impact (positive and negative) that technology is having on jobs and employment.</a:t>
            </a:r>
          </a:p>
          <a:p>
            <a:pPr marL="342900" indent="-342900">
              <a:buFont typeface="Arial" panose="020B0604020202020204" pitchFamily="34" charset="0"/>
              <a:buChar char="•"/>
            </a:pPr>
            <a:r>
              <a:rPr lang="en-GB" sz="2000" dirty="0">
                <a:latin typeface="+mj-lt"/>
              </a:rPr>
              <a:t>To know what is meant by teleworking, video conferencing and collaborative working and identify it’s associated pros and cons. </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ext uri="{D42A27DB-BD31-4B8C-83A1-F6EECF244321}">
                <p14:modId xmlns:p14="http://schemas.microsoft.com/office/powerpoint/2010/main" val="2408406185"/>
              </p:ext>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2607941673"/>
              </p:ext>
            </p:extLst>
          </p:nvPr>
        </p:nvGraphicFramePr>
        <p:xfrm>
          <a:off x="157163" y="927960"/>
          <a:ext cx="11804988" cy="5242560"/>
        </p:xfrm>
        <a:graphic>
          <a:graphicData uri="http://schemas.openxmlformats.org/drawingml/2006/table">
            <a:tbl>
              <a:tblPr firstRow="1" bandRow="1">
                <a:tableStyleId>{5940675A-B579-460E-94D1-54222C63F5DA}</a:tableStyleId>
              </a:tblPr>
              <a:tblGrid>
                <a:gridCol w="3934996">
                  <a:extLst>
                    <a:ext uri="{9D8B030D-6E8A-4147-A177-3AD203B41FA5}">
                      <a16:colId xmlns:a16="http://schemas.microsoft.com/office/drawing/2014/main" val="1419975808"/>
                    </a:ext>
                  </a:extLst>
                </a:gridCol>
                <a:gridCol w="3934996">
                  <a:extLst>
                    <a:ext uri="{9D8B030D-6E8A-4147-A177-3AD203B41FA5}">
                      <a16:colId xmlns:a16="http://schemas.microsoft.com/office/drawing/2014/main" val="293769274"/>
                    </a:ext>
                  </a:extLst>
                </a:gridCol>
                <a:gridCol w="3934996">
                  <a:extLst>
                    <a:ext uri="{9D8B030D-6E8A-4147-A177-3AD203B41FA5}">
                      <a16:colId xmlns:a16="http://schemas.microsoft.com/office/drawing/2014/main" val="1377571787"/>
                    </a:ext>
                  </a:extLst>
                </a:gridCol>
              </a:tblGrid>
              <a:tr h="1147105">
                <a:tc>
                  <a:txBody>
                    <a:bodyPr/>
                    <a:lstStyle/>
                    <a:p>
                      <a:r>
                        <a:rPr lang="en-GB" sz="1600" dirty="0">
                          <a:latin typeface="+mj-lt"/>
                        </a:rPr>
                        <a:t>Name TWO digital communication methods (1 point)</a:t>
                      </a:r>
                    </a:p>
                  </a:txBody>
                  <a:tcPr/>
                </a:tc>
                <a:tc>
                  <a:txBody>
                    <a:bodyPr/>
                    <a:lstStyle/>
                    <a:p>
                      <a:r>
                        <a:rPr lang="en-GB" sz="1600" kern="1200" dirty="0">
                          <a:solidFill>
                            <a:schemeClr val="tx1"/>
                          </a:solidFill>
                          <a:latin typeface="+mj-lt"/>
                          <a:ea typeface="+mn-ea"/>
                          <a:cs typeface="+mn-cs"/>
                        </a:rPr>
                        <a:t>Name the first stage of the Systems Development Life Cycle. (4 points)</a:t>
                      </a:r>
                    </a:p>
                    <a:p>
                      <a:endParaRPr lang="en-GB" sz="1600" kern="1200" dirty="0">
                        <a:solidFill>
                          <a:schemeClr val="tx1"/>
                        </a:solidFill>
                        <a:latin typeface="+mj-lt"/>
                        <a:ea typeface="+mn-ea"/>
                        <a:cs typeface="+mn-cs"/>
                      </a:endParaRPr>
                    </a:p>
                    <a:p>
                      <a:endParaRPr lang="en-GB" sz="1600" kern="1200" dirty="0">
                        <a:solidFill>
                          <a:schemeClr val="tx1"/>
                        </a:solidFill>
                        <a:latin typeface="+mj-lt"/>
                        <a:ea typeface="+mn-ea"/>
                        <a:cs typeface="+mn-cs"/>
                      </a:endParaRPr>
                    </a:p>
                    <a:p>
                      <a:endParaRPr lang="en-GB" sz="1600" kern="1200" dirty="0">
                        <a:solidFill>
                          <a:schemeClr val="tx1"/>
                        </a:solidFill>
                        <a:latin typeface="+mj-lt"/>
                        <a:ea typeface="+mn-ea"/>
                        <a:cs typeface="+mn-cs"/>
                      </a:endParaRPr>
                    </a:p>
                  </a:txBody>
                  <a:tcPr/>
                </a:tc>
                <a:tc>
                  <a:txBody>
                    <a:bodyPr/>
                    <a:lstStyle/>
                    <a:p>
                      <a:r>
                        <a:rPr lang="en-GB" sz="1600" dirty="0">
                          <a:latin typeface="+mj-lt"/>
                        </a:rPr>
                        <a:t>Name THREE modes of connection (3 points)</a:t>
                      </a:r>
                    </a:p>
                  </a:txBody>
                  <a:tcPr/>
                </a:tc>
                <a:extLst>
                  <a:ext uri="{0D108BD9-81ED-4DB2-BD59-A6C34878D82A}">
                    <a16:rowId xmlns:a16="http://schemas.microsoft.com/office/drawing/2014/main" val="3712293696"/>
                  </a:ext>
                </a:extLst>
              </a:tr>
              <a:tr h="1147105">
                <a:tc>
                  <a:txBody>
                    <a:bodyPr/>
                    <a:lstStyle/>
                    <a:p>
                      <a:r>
                        <a:rPr lang="en-GB" sz="1600" dirty="0">
                          <a:latin typeface="+mj-lt"/>
                        </a:rPr>
                        <a:t>Name FOUR methods of backup (4 points)</a:t>
                      </a:r>
                    </a:p>
                  </a:txBody>
                  <a:tcPr/>
                </a:tc>
                <a:tc>
                  <a:txBody>
                    <a:bodyPr/>
                    <a:lstStyle/>
                    <a:p>
                      <a:r>
                        <a:rPr lang="en-GB" sz="1600" dirty="0">
                          <a:latin typeface="+mj-lt"/>
                        </a:rPr>
                        <a:t>Name FIVE parts of a URL (5 points)</a:t>
                      </a: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THREE pieces of network hardware (6 points)</a:t>
                      </a:r>
                    </a:p>
                  </a:txBody>
                  <a:tcPr/>
                </a:tc>
                <a:extLst>
                  <a:ext uri="{0D108BD9-81ED-4DB2-BD59-A6C34878D82A}">
                    <a16:rowId xmlns:a16="http://schemas.microsoft.com/office/drawing/2014/main" val="2257671480"/>
                  </a:ext>
                </a:extLst>
              </a:tr>
              <a:tr h="1147105">
                <a:tc>
                  <a:txBody>
                    <a:bodyPr/>
                    <a:lstStyle/>
                    <a:p>
                      <a:r>
                        <a:rPr lang="en-GB" sz="1600" dirty="0">
                          <a:latin typeface="+mj-lt"/>
                        </a:rPr>
                        <a:t>Name THREE methods of interaction. (7 points)</a:t>
                      </a:r>
                    </a:p>
                  </a:txBody>
                  <a:tcPr/>
                </a:tc>
                <a:tc>
                  <a:txBody>
                    <a:bodyPr/>
                    <a:lstStyle/>
                    <a:p>
                      <a:r>
                        <a:rPr lang="en-GB" sz="1600" dirty="0">
                          <a:latin typeface="+mj-lt"/>
                        </a:rPr>
                        <a:t>Name THREE types of storage (8 points)</a:t>
                      </a: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How many nibbles in a byte? (9 points)</a:t>
                      </a:r>
                    </a:p>
                  </a:txBody>
                  <a:tcPr/>
                </a:tc>
                <a:extLst>
                  <a:ext uri="{0D108BD9-81ED-4DB2-BD59-A6C34878D82A}">
                    <a16:rowId xmlns:a16="http://schemas.microsoft.com/office/drawing/2014/main" val="901875089"/>
                  </a:ext>
                </a:extLst>
              </a:tr>
              <a:tr h="1147105">
                <a:tc>
                  <a:txBody>
                    <a:bodyPr/>
                    <a:lstStyle/>
                    <a:p>
                      <a:r>
                        <a:rPr lang="en-GB" sz="1600" dirty="0">
                          <a:latin typeface="+mj-lt"/>
                        </a:rPr>
                        <a:t>How many KB in 1MB? (10 points)</a:t>
                      </a:r>
                    </a:p>
                  </a:txBody>
                  <a:tcPr/>
                </a:tc>
                <a:tc>
                  <a:txBody>
                    <a:bodyPr/>
                    <a:lstStyle/>
                    <a:p>
                      <a:r>
                        <a:rPr lang="en-GB" sz="1600" dirty="0">
                          <a:latin typeface="+mj-lt"/>
                        </a:rPr>
                        <a:t>Name TWO types of digital graphics (11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In what format is digital sound? (12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2698794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950496391"/>
              </p:ext>
            </p:extLst>
          </p:nvPr>
        </p:nvGraphicFramePr>
        <p:xfrm>
          <a:off x="157163" y="927960"/>
          <a:ext cx="11804988" cy="5730240"/>
        </p:xfrm>
        <a:graphic>
          <a:graphicData uri="http://schemas.openxmlformats.org/drawingml/2006/table">
            <a:tbl>
              <a:tblPr firstRow="1" bandRow="1">
                <a:tableStyleId>{5940675A-B579-460E-94D1-54222C63F5DA}</a:tableStyleId>
              </a:tblPr>
              <a:tblGrid>
                <a:gridCol w="3934996">
                  <a:extLst>
                    <a:ext uri="{9D8B030D-6E8A-4147-A177-3AD203B41FA5}">
                      <a16:colId xmlns:a16="http://schemas.microsoft.com/office/drawing/2014/main" val="1419975808"/>
                    </a:ext>
                  </a:extLst>
                </a:gridCol>
                <a:gridCol w="3934996">
                  <a:extLst>
                    <a:ext uri="{9D8B030D-6E8A-4147-A177-3AD203B41FA5}">
                      <a16:colId xmlns:a16="http://schemas.microsoft.com/office/drawing/2014/main" val="293769274"/>
                    </a:ext>
                  </a:extLst>
                </a:gridCol>
                <a:gridCol w="3934996">
                  <a:extLst>
                    <a:ext uri="{9D8B030D-6E8A-4147-A177-3AD203B41FA5}">
                      <a16:colId xmlns:a16="http://schemas.microsoft.com/office/drawing/2014/main" val="1377571787"/>
                    </a:ext>
                  </a:extLst>
                </a:gridCol>
              </a:tblGrid>
              <a:tr h="1147105">
                <a:tc>
                  <a:txBody>
                    <a:bodyPr/>
                    <a:lstStyle/>
                    <a:p>
                      <a:r>
                        <a:rPr lang="en-GB" sz="1600" dirty="0">
                          <a:latin typeface="+mj-lt"/>
                        </a:rPr>
                        <a:t>Name TWO digital communication methods (1 point)</a:t>
                      </a:r>
                    </a:p>
                    <a:p>
                      <a:endParaRPr lang="en-GB" sz="1600" dirty="0">
                        <a:latin typeface="+mj-lt"/>
                      </a:endParaRPr>
                    </a:p>
                    <a:p>
                      <a:r>
                        <a:rPr lang="en-GB" sz="1600" dirty="0">
                          <a:solidFill>
                            <a:srgbClr val="FF0000"/>
                          </a:solidFill>
                          <a:latin typeface="+mj-lt"/>
                        </a:rPr>
                        <a:t>Email, Social media, Instant messaging, Video conferencing, Online chat, Websites, Apps</a:t>
                      </a:r>
                    </a:p>
                  </a:txBody>
                  <a:tcPr/>
                </a:tc>
                <a:tc>
                  <a:txBody>
                    <a:bodyPr/>
                    <a:lstStyle/>
                    <a:p>
                      <a:r>
                        <a:rPr lang="en-GB" sz="1600" kern="1200" dirty="0">
                          <a:solidFill>
                            <a:schemeClr val="tx1"/>
                          </a:solidFill>
                          <a:latin typeface="+mj-lt"/>
                          <a:ea typeface="+mn-ea"/>
                          <a:cs typeface="+mn-cs"/>
                        </a:rPr>
                        <a:t>Name the first stage of the Systems Development Life Cycle. (4 points)</a:t>
                      </a:r>
                    </a:p>
                    <a:p>
                      <a:endParaRPr lang="en-GB" sz="1600" kern="1200" dirty="0">
                        <a:solidFill>
                          <a:schemeClr val="tx1"/>
                        </a:solidFill>
                        <a:latin typeface="+mj-lt"/>
                        <a:ea typeface="+mn-ea"/>
                        <a:cs typeface="+mn-cs"/>
                      </a:endParaRPr>
                    </a:p>
                    <a:p>
                      <a:r>
                        <a:rPr lang="en-GB" sz="1600" kern="1200" dirty="0">
                          <a:solidFill>
                            <a:srgbClr val="FF0000"/>
                          </a:solidFill>
                          <a:latin typeface="+mj-lt"/>
                          <a:ea typeface="+mn-ea"/>
                          <a:cs typeface="+mn-cs"/>
                        </a:rPr>
                        <a:t>Investigation/Analysis</a:t>
                      </a:r>
                    </a:p>
                    <a:p>
                      <a:endParaRPr lang="en-GB" sz="1600" kern="1200" dirty="0">
                        <a:solidFill>
                          <a:schemeClr val="tx1"/>
                        </a:solidFill>
                        <a:latin typeface="+mj-lt"/>
                        <a:ea typeface="+mn-ea"/>
                        <a:cs typeface="+mn-cs"/>
                      </a:endParaRPr>
                    </a:p>
                  </a:txBody>
                  <a:tcPr/>
                </a:tc>
                <a:tc>
                  <a:txBody>
                    <a:bodyPr/>
                    <a:lstStyle/>
                    <a:p>
                      <a:r>
                        <a:rPr lang="en-GB" sz="1600" dirty="0">
                          <a:latin typeface="+mj-lt"/>
                        </a:rPr>
                        <a:t>Name THREE modes of connection (3 points)</a:t>
                      </a:r>
                    </a:p>
                    <a:p>
                      <a:endParaRPr lang="en-GB" sz="1600" dirty="0">
                        <a:latin typeface="+mj-lt"/>
                      </a:endParaRPr>
                    </a:p>
                    <a:p>
                      <a:r>
                        <a:rPr lang="en-GB" sz="1600" dirty="0">
                          <a:solidFill>
                            <a:srgbClr val="FF0000"/>
                          </a:solidFill>
                          <a:latin typeface="+mj-lt"/>
                        </a:rPr>
                        <a:t>Wi-Fi, Ethernet, Bluetooth, GIS, Mobile (3G/4G/5G), Broadband, Satellite. </a:t>
                      </a:r>
                    </a:p>
                  </a:txBody>
                  <a:tcPr/>
                </a:tc>
                <a:extLst>
                  <a:ext uri="{0D108BD9-81ED-4DB2-BD59-A6C34878D82A}">
                    <a16:rowId xmlns:a16="http://schemas.microsoft.com/office/drawing/2014/main" val="3712293696"/>
                  </a:ext>
                </a:extLst>
              </a:tr>
              <a:tr h="1147105">
                <a:tc>
                  <a:txBody>
                    <a:bodyPr/>
                    <a:lstStyle/>
                    <a:p>
                      <a:r>
                        <a:rPr lang="en-GB" sz="1600" dirty="0">
                          <a:latin typeface="+mj-lt"/>
                        </a:rPr>
                        <a:t>Name FOUR methods of backup (4 points)</a:t>
                      </a:r>
                    </a:p>
                    <a:p>
                      <a:endParaRPr lang="en-GB" sz="1600" dirty="0">
                        <a:latin typeface="+mj-lt"/>
                      </a:endParaRPr>
                    </a:p>
                    <a:p>
                      <a:r>
                        <a:rPr lang="en-GB" sz="1600" dirty="0">
                          <a:solidFill>
                            <a:srgbClr val="FF0000"/>
                          </a:solidFill>
                          <a:latin typeface="+mj-lt"/>
                        </a:rPr>
                        <a:t>Full, Incremental, Differential, Grandfather-Father-Son</a:t>
                      </a:r>
                    </a:p>
                  </a:txBody>
                  <a:tcPr/>
                </a:tc>
                <a:tc>
                  <a:txBody>
                    <a:bodyPr/>
                    <a:lstStyle/>
                    <a:p>
                      <a:r>
                        <a:rPr lang="en-GB" sz="1600" dirty="0">
                          <a:latin typeface="+mj-lt"/>
                        </a:rPr>
                        <a:t>Name FIVE parts of a URL (5 points)</a:t>
                      </a:r>
                    </a:p>
                    <a:p>
                      <a:endParaRPr lang="en-GB" sz="1600" dirty="0">
                        <a:latin typeface="+mj-lt"/>
                      </a:endParaRPr>
                    </a:p>
                    <a:p>
                      <a:r>
                        <a:rPr lang="en-GB" sz="1600" dirty="0">
                          <a:solidFill>
                            <a:srgbClr val="FF0000"/>
                          </a:solidFill>
                          <a:latin typeface="+mj-lt"/>
                        </a:rPr>
                        <a:t>Scheme, Subdomain, Second level domain, Top level domain, Sub directory.</a:t>
                      </a:r>
                    </a:p>
                    <a:p>
                      <a:endParaRPr lang="en-GB" sz="1600" dirty="0">
                        <a:latin typeface="+mj-lt"/>
                      </a:endParaRPr>
                    </a:p>
                    <a:p>
                      <a:endParaRPr lang="en-GB" sz="1600" dirty="0">
                        <a:latin typeface="+mj-lt"/>
                      </a:endParaRPr>
                    </a:p>
                  </a:txBody>
                  <a:tcPr/>
                </a:tc>
                <a:tc>
                  <a:txBody>
                    <a:bodyPr/>
                    <a:lstStyle/>
                    <a:p>
                      <a:r>
                        <a:rPr lang="en-GB" sz="1600" dirty="0">
                          <a:latin typeface="+mj-lt"/>
                        </a:rPr>
                        <a:t>Name THREE pieces of network hardware (6 points)</a:t>
                      </a:r>
                    </a:p>
                    <a:p>
                      <a:endParaRPr lang="en-GB" sz="1600" dirty="0">
                        <a:latin typeface="+mj-lt"/>
                      </a:endParaRPr>
                    </a:p>
                    <a:p>
                      <a:r>
                        <a:rPr lang="en-GB" sz="1600" dirty="0">
                          <a:solidFill>
                            <a:srgbClr val="FF0000"/>
                          </a:solidFill>
                          <a:latin typeface="+mj-lt"/>
                        </a:rPr>
                        <a:t>Hub, Switch, Router, Bridge, Gateway, NIC, Wireless Access Point, Server</a:t>
                      </a:r>
                    </a:p>
                  </a:txBody>
                  <a:tcPr/>
                </a:tc>
                <a:extLst>
                  <a:ext uri="{0D108BD9-81ED-4DB2-BD59-A6C34878D82A}">
                    <a16:rowId xmlns:a16="http://schemas.microsoft.com/office/drawing/2014/main" val="2257671480"/>
                  </a:ext>
                </a:extLst>
              </a:tr>
              <a:tr h="1147105">
                <a:tc>
                  <a:txBody>
                    <a:bodyPr/>
                    <a:lstStyle/>
                    <a:p>
                      <a:r>
                        <a:rPr lang="en-GB" sz="1600" dirty="0">
                          <a:latin typeface="+mj-lt"/>
                        </a:rPr>
                        <a:t>Name THREE methods of interaction. (7 points)</a:t>
                      </a:r>
                    </a:p>
                    <a:p>
                      <a:endParaRPr lang="en-GB" sz="1600" dirty="0">
                        <a:latin typeface="+mj-lt"/>
                      </a:endParaRPr>
                    </a:p>
                    <a:p>
                      <a:r>
                        <a:rPr lang="en-GB" sz="1600" dirty="0">
                          <a:solidFill>
                            <a:srgbClr val="FF0000"/>
                          </a:solidFill>
                          <a:latin typeface="+mj-lt"/>
                        </a:rPr>
                        <a:t>Speech, Traditional, Keyboard/mouse, Gesture, Touch, Virtual Reality (VR), Augmented Reality, Biometrics.</a:t>
                      </a:r>
                    </a:p>
                    <a:p>
                      <a:endParaRPr lang="en-GB" sz="1600" dirty="0">
                        <a:latin typeface="+mj-lt"/>
                      </a:endParaRPr>
                    </a:p>
                  </a:txBody>
                  <a:tcPr/>
                </a:tc>
                <a:tc>
                  <a:txBody>
                    <a:bodyPr/>
                    <a:lstStyle/>
                    <a:p>
                      <a:r>
                        <a:rPr lang="en-GB" sz="1600" dirty="0">
                          <a:latin typeface="+mj-lt"/>
                        </a:rPr>
                        <a:t>Name THREE types of storage (8 points)</a:t>
                      </a:r>
                    </a:p>
                    <a:p>
                      <a:endParaRPr lang="en-GB" sz="1600" dirty="0">
                        <a:latin typeface="+mj-lt"/>
                      </a:endParaRPr>
                    </a:p>
                    <a:p>
                      <a:r>
                        <a:rPr lang="en-GB" sz="1600" dirty="0">
                          <a:solidFill>
                            <a:srgbClr val="FF0000"/>
                          </a:solidFill>
                          <a:latin typeface="+mj-lt"/>
                        </a:rPr>
                        <a:t>Magnetic, Optical and Solid state</a:t>
                      </a:r>
                    </a:p>
                    <a:p>
                      <a:endParaRPr lang="en-GB" sz="1600" dirty="0">
                        <a:latin typeface="+mj-lt"/>
                      </a:endParaRPr>
                    </a:p>
                    <a:p>
                      <a:endParaRPr lang="en-GB" sz="1600" dirty="0">
                        <a:latin typeface="+mj-lt"/>
                      </a:endParaRPr>
                    </a:p>
                  </a:txBody>
                  <a:tcPr/>
                </a:tc>
                <a:tc>
                  <a:txBody>
                    <a:bodyPr/>
                    <a:lstStyle/>
                    <a:p>
                      <a:r>
                        <a:rPr lang="en-GB" sz="1600" dirty="0">
                          <a:latin typeface="+mj-lt"/>
                        </a:rPr>
                        <a:t>How many nibbles in a byte? (9 points)</a:t>
                      </a:r>
                    </a:p>
                    <a:p>
                      <a:endParaRPr lang="en-GB" sz="1600" dirty="0">
                        <a:latin typeface="+mj-lt"/>
                      </a:endParaRPr>
                    </a:p>
                    <a:p>
                      <a:r>
                        <a:rPr lang="en-GB" sz="1600" dirty="0">
                          <a:solidFill>
                            <a:srgbClr val="FF0000"/>
                          </a:solidFill>
                          <a:latin typeface="+mj-lt"/>
                        </a:rPr>
                        <a:t>2</a:t>
                      </a:r>
                    </a:p>
                  </a:txBody>
                  <a:tcPr/>
                </a:tc>
                <a:extLst>
                  <a:ext uri="{0D108BD9-81ED-4DB2-BD59-A6C34878D82A}">
                    <a16:rowId xmlns:a16="http://schemas.microsoft.com/office/drawing/2014/main" val="901875089"/>
                  </a:ext>
                </a:extLst>
              </a:tr>
              <a:tr h="1147105">
                <a:tc>
                  <a:txBody>
                    <a:bodyPr/>
                    <a:lstStyle/>
                    <a:p>
                      <a:r>
                        <a:rPr lang="en-GB" sz="1600" dirty="0">
                          <a:latin typeface="+mj-lt"/>
                        </a:rPr>
                        <a:t>How many KB in 1MB? (10 points)</a:t>
                      </a:r>
                    </a:p>
                    <a:p>
                      <a:endParaRPr lang="en-GB" sz="1600" dirty="0">
                        <a:latin typeface="+mj-lt"/>
                      </a:endParaRPr>
                    </a:p>
                    <a:p>
                      <a:r>
                        <a:rPr lang="en-GB" sz="1600" dirty="0">
                          <a:solidFill>
                            <a:srgbClr val="FF0000"/>
                          </a:solidFill>
                          <a:latin typeface="+mj-lt"/>
                        </a:rPr>
                        <a:t>1000</a:t>
                      </a:r>
                    </a:p>
                  </a:txBody>
                  <a:tcPr/>
                </a:tc>
                <a:tc>
                  <a:txBody>
                    <a:bodyPr/>
                    <a:lstStyle/>
                    <a:p>
                      <a:r>
                        <a:rPr lang="en-GB" sz="1600" dirty="0">
                          <a:latin typeface="+mj-lt"/>
                        </a:rPr>
                        <a:t>Name TWO types of digital graphics (11 points)</a:t>
                      </a:r>
                    </a:p>
                    <a:p>
                      <a:endParaRPr lang="en-GB" sz="1600" dirty="0">
                        <a:latin typeface="+mj-lt"/>
                      </a:endParaRPr>
                    </a:p>
                    <a:p>
                      <a:r>
                        <a:rPr lang="en-GB" sz="1600" dirty="0">
                          <a:solidFill>
                            <a:srgbClr val="FF0000"/>
                          </a:solidFill>
                          <a:latin typeface="+mj-lt"/>
                        </a:rPr>
                        <a:t>Bitmap and Vector </a:t>
                      </a:r>
                    </a:p>
                    <a:p>
                      <a:endParaRPr lang="en-GB" sz="1600" dirty="0">
                        <a:latin typeface="+mj-lt"/>
                      </a:endParaRPr>
                    </a:p>
                  </a:txBody>
                  <a:tcPr/>
                </a:tc>
                <a:tc>
                  <a:txBody>
                    <a:bodyPr/>
                    <a:lstStyle/>
                    <a:p>
                      <a:r>
                        <a:rPr lang="en-GB" sz="1600" dirty="0">
                          <a:latin typeface="+mj-lt"/>
                        </a:rPr>
                        <a:t>In what format is digital sound? (12 points)</a:t>
                      </a:r>
                    </a:p>
                    <a:p>
                      <a:endParaRPr lang="en-GB" sz="1600" dirty="0">
                        <a:latin typeface="+mj-lt"/>
                      </a:endParaRPr>
                    </a:p>
                    <a:p>
                      <a:r>
                        <a:rPr lang="en-GB" sz="1600" dirty="0">
                          <a:solidFill>
                            <a:srgbClr val="FF0000"/>
                          </a:solidFill>
                          <a:latin typeface="+mj-lt"/>
                        </a:rPr>
                        <a:t>Binary</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916289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4620945"/>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two</a:t>
            </a:r>
            <a:r>
              <a:rPr lang="en-GB" sz="2000" dirty="0">
                <a:latin typeface="+mj-lt"/>
              </a:rPr>
              <a:t> advantages and </a:t>
            </a:r>
            <a:r>
              <a:rPr lang="en-GB" sz="2000" b="1" dirty="0">
                <a:latin typeface="+mj-lt"/>
              </a:rPr>
              <a:t>two</a:t>
            </a:r>
            <a:r>
              <a:rPr lang="en-GB" sz="2000" dirty="0">
                <a:latin typeface="+mj-lt"/>
              </a:rPr>
              <a:t> disadvantages to using presentation software. </a:t>
            </a:r>
          </a:p>
          <a:p>
            <a:r>
              <a:rPr lang="en-GB" sz="2000" dirty="0">
                <a:latin typeface="+mj-lt"/>
              </a:rPr>
              <a:t>Advantages:</a:t>
            </a:r>
          </a:p>
          <a:p>
            <a:pPr>
              <a:lnSpc>
                <a:spcPct val="200000"/>
              </a:lnSpc>
            </a:pPr>
            <a:r>
              <a:rPr lang="en-GB" sz="2000" dirty="0">
                <a:latin typeface="+mj-lt"/>
              </a:rPr>
              <a:t>       1.………………………………………………………………………..</a:t>
            </a:r>
          </a:p>
          <a:p>
            <a:pPr>
              <a:lnSpc>
                <a:spcPct val="200000"/>
              </a:lnSpc>
            </a:pPr>
            <a:r>
              <a:rPr lang="en-GB" sz="2000" dirty="0">
                <a:latin typeface="+mj-lt"/>
              </a:rPr>
              <a:t>       2.………………………………………………………………………..</a:t>
            </a:r>
          </a:p>
          <a:p>
            <a:pPr>
              <a:lnSpc>
                <a:spcPct val="200000"/>
              </a:lnSpc>
            </a:pPr>
            <a:r>
              <a:rPr lang="en-GB" sz="2000" dirty="0">
                <a:latin typeface="+mj-lt"/>
              </a:rPr>
              <a:t>Disadvantages:</a:t>
            </a:r>
          </a:p>
          <a:p>
            <a:pPr>
              <a:lnSpc>
                <a:spcPct val="200000"/>
              </a:lnSpc>
            </a:pPr>
            <a:r>
              <a:rPr lang="en-GB" sz="2000" dirty="0">
                <a:latin typeface="+mj-lt"/>
              </a:rPr>
              <a:t>       1.………………………………………………………………………..</a:t>
            </a:r>
          </a:p>
          <a:p>
            <a:pPr>
              <a:lnSpc>
                <a:spcPct val="200000"/>
              </a:lnSpc>
            </a:pPr>
            <a:r>
              <a:rPr lang="en-GB" sz="2000" dirty="0">
                <a:latin typeface="+mj-lt"/>
              </a:rPr>
              <a:t>       2.………………………………………………………………………..</a:t>
            </a:r>
          </a:p>
          <a:p>
            <a:pPr algn="r">
              <a:lnSpc>
                <a:spcPct val="200000"/>
              </a:lnSpc>
            </a:pPr>
            <a:r>
              <a:rPr lang="en-GB" sz="2000" dirty="0">
                <a:latin typeface="+mj-lt"/>
              </a:rPr>
              <a:t>                     </a:t>
            </a:r>
            <a:r>
              <a:rPr lang="en-GB" sz="2000" b="1" dirty="0">
                <a:latin typeface="+mj-lt"/>
              </a:rPr>
              <a:t>[4]</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938992"/>
          </a:xfrm>
          <a:prstGeom prst="rect">
            <a:avLst/>
          </a:prstGeom>
          <a:noFill/>
          <a:ln>
            <a:solidFill>
              <a:schemeClr val="tx1"/>
            </a:solidFill>
          </a:ln>
        </p:spPr>
        <p:txBody>
          <a:bodyPr wrap="square" rtlCol="0">
            <a:spAutoFit/>
          </a:bodyPr>
          <a:lstStyle/>
          <a:p>
            <a:r>
              <a:rPr lang="en-GB" sz="2000" dirty="0">
                <a:latin typeface="+mj-lt"/>
              </a:rPr>
              <a:t>List means to…</a:t>
            </a:r>
          </a:p>
          <a:p>
            <a:endParaRPr lang="en-GB" sz="2000" dirty="0">
              <a:latin typeface="+mj-lt"/>
            </a:endParaRPr>
          </a:p>
          <a:p>
            <a:r>
              <a:rPr lang="en-GB" sz="2000" dirty="0">
                <a:latin typeface="+mj-lt"/>
              </a:rPr>
              <a:t>Provide an answer from a number of possibilities. Recognise and state briefly a</a:t>
            </a:r>
          </a:p>
          <a:p>
            <a:r>
              <a:rPr lang="en-GB" sz="2000" dirty="0">
                <a:latin typeface="+mj-lt"/>
              </a:rPr>
              <a:t>distinguishing factor or feature.</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3122107"/>
            <a:ext cx="3348037" cy="1938992"/>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1 mark for each.</a:t>
            </a:r>
          </a:p>
          <a:p>
            <a:pPr marL="342900" indent="-342900">
              <a:buFontTx/>
              <a:buChar char="-"/>
            </a:pPr>
            <a:r>
              <a:rPr lang="en-GB" sz="2000" dirty="0">
                <a:latin typeface="+mj-lt"/>
              </a:rPr>
              <a:t>2 marks for advantages</a:t>
            </a:r>
          </a:p>
          <a:p>
            <a:pPr marL="342900" indent="-342900">
              <a:buFontTx/>
              <a:buChar char="-"/>
            </a:pPr>
            <a:r>
              <a:rPr lang="en-GB" sz="2000" dirty="0">
                <a:latin typeface="+mj-lt"/>
              </a:rPr>
              <a:t>2 marks for disadvantages. </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7315200" y="661459"/>
            <a:ext cx="4736892" cy="5940088"/>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r>
              <a:rPr lang="en-GB" sz="2000" dirty="0">
                <a:latin typeface="+mj-lt"/>
              </a:rPr>
              <a:t>Advantages:</a:t>
            </a:r>
          </a:p>
          <a:p>
            <a:pPr marL="342900" indent="-342900">
              <a:buFont typeface="Arial" panose="020B0604020202020204" pitchFamily="34" charset="0"/>
              <a:buChar char="•"/>
            </a:pPr>
            <a:r>
              <a:rPr lang="en-GB" sz="2000" dirty="0">
                <a:latin typeface="+mj-lt"/>
              </a:rPr>
              <a:t>Intuitive and easy-to-use, students learn how to use it from an early age.</a:t>
            </a:r>
          </a:p>
          <a:p>
            <a:pPr marL="342900" indent="-342900">
              <a:buFont typeface="Arial" panose="020B0604020202020204" pitchFamily="34" charset="0"/>
              <a:buChar char="•"/>
            </a:pPr>
            <a:r>
              <a:rPr lang="en-GB" sz="2000" dirty="0">
                <a:latin typeface="+mj-lt"/>
              </a:rPr>
              <a:t>Wide range of background templates and customised layouts.</a:t>
            </a:r>
          </a:p>
          <a:p>
            <a:pPr marL="342900" indent="-342900">
              <a:buFont typeface="Arial" panose="020B0604020202020204" pitchFamily="34" charset="0"/>
              <a:buChar char="•"/>
            </a:pPr>
            <a:r>
              <a:rPr lang="en-GB" sz="2000" dirty="0">
                <a:latin typeface="+mj-lt"/>
              </a:rPr>
              <a:t>Can add multimedia assets such as video, animation, sound and images to the presentation.</a:t>
            </a:r>
          </a:p>
          <a:p>
            <a:pPr marL="342900" indent="-342900">
              <a:buFont typeface="Arial" panose="020B0604020202020204" pitchFamily="34" charset="0"/>
              <a:buChar char="•"/>
            </a:pPr>
            <a:r>
              <a:rPr lang="en-GB" sz="2000" dirty="0">
                <a:latin typeface="+mj-lt"/>
              </a:rPr>
              <a:t>Easy to output in different formats such as handouts or via projector/interactive whiteboard.</a:t>
            </a:r>
          </a:p>
          <a:p>
            <a:pPr marL="342900" indent="-342900">
              <a:buFont typeface="Arial" panose="020B0604020202020204" pitchFamily="34" charset="0"/>
              <a:buChar char="•"/>
            </a:pPr>
            <a:r>
              <a:rPr lang="en-GB" sz="2000" dirty="0">
                <a:latin typeface="+mj-lt"/>
              </a:rPr>
              <a:t>Suitable for showing to audience. (Show graphs and charts)</a:t>
            </a:r>
          </a:p>
          <a:p>
            <a:pPr marL="342900" indent="-342900">
              <a:buFont typeface="Arial" panose="020B0604020202020204" pitchFamily="34" charset="0"/>
              <a:buChar char="•"/>
            </a:pPr>
            <a:r>
              <a:rPr lang="en-GB" sz="2000" dirty="0">
                <a:latin typeface="+mj-lt"/>
              </a:rPr>
              <a:t>Create handouts of people while the presentation is taking place. </a:t>
            </a:r>
          </a:p>
          <a:p>
            <a:pPr marL="342900" indent="-342900">
              <a:buFont typeface="Arial" panose="020B0604020202020204" pitchFamily="34" charset="0"/>
              <a:buChar char="•"/>
            </a:pPr>
            <a:r>
              <a:rPr lang="en-GB" sz="2000" dirty="0">
                <a:latin typeface="+mj-lt"/>
              </a:rPr>
              <a:t>Allows you to maintain eye contact with the audience. </a:t>
            </a:r>
          </a:p>
        </p:txBody>
      </p:sp>
      <p:sp>
        <p:nvSpPr>
          <p:cNvPr id="6" name="Rectangle 5">
            <a:extLst>
              <a:ext uri="{FF2B5EF4-FFF2-40B4-BE49-F238E27FC236}">
                <a16:creationId xmlns:a16="http://schemas.microsoft.com/office/drawing/2014/main" id="{128BCA5B-455D-4142-AFA6-72150ADFB674}"/>
              </a:ext>
            </a:extLst>
          </p:cNvPr>
          <p:cNvSpPr/>
          <p:nvPr/>
        </p:nvSpPr>
        <p:spPr>
          <a:xfrm>
            <a:off x="249797" y="2147445"/>
            <a:ext cx="7340223" cy="707886"/>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FF0000"/>
                </a:solidFill>
                <a:latin typeface="+mj-lt"/>
              </a:rPr>
              <a:t>Can add multimedia components such as videos and animations. </a:t>
            </a:r>
          </a:p>
          <a:p>
            <a:pPr marL="342900" indent="-342900">
              <a:buFont typeface="Arial" panose="020B0604020202020204" pitchFamily="34" charset="0"/>
              <a:buChar char="•"/>
            </a:pPr>
            <a:r>
              <a:rPr lang="en-GB" sz="2000" dirty="0">
                <a:solidFill>
                  <a:schemeClr val="accent3"/>
                </a:solidFill>
                <a:latin typeface="+mj-lt"/>
              </a:rPr>
              <a:t>Suitable to show information to an audience such as graphs. </a:t>
            </a:r>
          </a:p>
        </p:txBody>
      </p:sp>
      <p:sp>
        <p:nvSpPr>
          <p:cNvPr id="12" name="TextBox 11">
            <a:extLst>
              <a:ext uri="{FF2B5EF4-FFF2-40B4-BE49-F238E27FC236}">
                <a16:creationId xmlns:a16="http://schemas.microsoft.com/office/drawing/2014/main" id="{03DFF99B-9F23-4884-A6C6-F62EC25E3F52}"/>
              </a:ext>
            </a:extLst>
          </p:cNvPr>
          <p:cNvSpPr txBox="1"/>
          <p:nvPr/>
        </p:nvSpPr>
        <p:spPr>
          <a:xfrm>
            <a:off x="9741090" y="4807656"/>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
        <p:nvSpPr>
          <p:cNvPr id="13" name="TextBox 12">
            <a:extLst>
              <a:ext uri="{FF2B5EF4-FFF2-40B4-BE49-F238E27FC236}">
                <a16:creationId xmlns:a16="http://schemas.microsoft.com/office/drawing/2014/main" id="{611AD299-0F08-4CCE-BE9E-F585DA03ECBB}"/>
              </a:ext>
            </a:extLst>
          </p:cNvPr>
          <p:cNvSpPr txBox="1"/>
          <p:nvPr/>
        </p:nvSpPr>
        <p:spPr>
          <a:xfrm>
            <a:off x="9003234" y="3322683"/>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
        <p:nvSpPr>
          <p:cNvPr id="9" name="TextBox 8">
            <a:extLst>
              <a:ext uri="{FF2B5EF4-FFF2-40B4-BE49-F238E27FC236}">
                <a16:creationId xmlns:a16="http://schemas.microsoft.com/office/drawing/2014/main" id="{DBD52BBB-031A-4017-814D-583EDD61A93C}"/>
              </a:ext>
            </a:extLst>
          </p:cNvPr>
          <p:cNvSpPr txBox="1"/>
          <p:nvPr/>
        </p:nvSpPr>
        <p:spPr>
          <a:xfrm>
            <a:off x="271463" y="1036213"/>
            <a:ext cx="6973786" cy="4313168"/>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two</a:t>
            </a:r>
            <a:r>
              <a:rPr lang="en-GB" sz="2000" dirty="0">
                <a:latin typeface="+mj-lt"/>
              </a:rPr>
              <a:t> advantages and </a:t>
            </a:r>
            <a:r>
              <a:rPr lang="en-GB" sz="2000" b="1" dirty="0">
                <a:latin typeface="+mj-lt"/>
              </a:rPr>
              <a:t>two</a:t>
            </a:r>
            <a:r>
              <a:rPr lang="en-GB" sz="2000" dirty="0">
                <a:latin typeface="+mj-lt"/>
              </a:rPr>
              <a:t> disadvantages to using presentation software. </a:t>
            </a:r>
          </a:p>
          <a:p>
            <a:r>
              <a:rPr lang="en-GB" sz="2000" dirty="0">
                <a:latin typeface="+mj-lt"/>
              </a:rPr>
              <a:t>Advantages:</a:t>
            </a:r>
          </a:p>
          <a:p>
            <a:endParaRPr lang="en-GB" sz="2000" dirty="0">
              <a:latin typeface="+mj-lt"/>
            </a:endParaRPr>
          </a:p>
          <a:p>
            <a:endParaRPr lang="en-GB" sz="2000" dirty="0">
              <a:latin typeface="+mj-lt"/>
            </a:endParaRPr>
          </a:p>
          <a:p>
            <a:endParaRPr lang="en-GB" sz="2000" dirty="0">
              <a:latin typeface="+mj-lt"/>
            </a:endParaRPr>
          </a:p>
          <a:p>
            <a:pPr>
              <a:lnSpc>
                <a:spcPct val="200000"/>
              </a:lnSpc>
            </a:pPr>
            <a:r>
              <a:rPr lang="en-GB" sz="2000" dirty="0">
                <a:latin typeface="+mj-lt"/>
              </a:rPr>
              <a:t>Disadvantages:</a:t>
            </a:r>
          </a:p>
          <a:p>
            <a:pPr>
              <a:lnSpc>
                <a:spcPct val="200000"/>
              </a:lnSpc>
            </a:pPr>
            <a:r>
              <a:rPr lang="en-GB" sz="2000" dirty="0">
                <a:latin typeface="+mj-lt"/>
              </a:rPr>
              <a:t>                            </a:t>
            </a:r>
          </a:p>
          <a:p>
            <a:pPr>
              <a:lnSpc>
                <a:spcPct val="200000"/>
              </a:lnSpc>
            </a:pPr>
            <a:endParaRPr lang="en-GB" sz="2000" b="1" dirty="0">
              <a:latin typeface="+mj-lt"/>
            </a:endParaRPr>
          </a:p>
          <a:p>
            <a:pPr algn="r">
              <a:lnSpc>
                <a:spcPct val="200000"/>
              </a:lnSpc>
            </a:pPr>
            <a:r>
              <a:rPr lang="en-GB" sz="2000" b="1" dirty="0">
                <a:latin typeface="+mj-lt"/>
              </a:rPr>
              <a:t>[4]</a:t>
            </a:r>
            <a:endParaRPr lang="en-GB" sz="2000" dirty="0">
              <a:latin typeface="+mj-lt"/>
            </a:endParaRPr>
          </a:p>
        </p:txBody>
      </p:sp>
      <p:sp>
        <p:nvSpPr>
          <p:cNvPr id="10" name="Rectangle 9">
            <a:extLst>
              <a:ext uri="{FF2B5EF4-FFF2-40B4-BE49-F238E27FC236}">
                <a16:creationId xmlns:a16="http://schemas.microsoft.com/office/drawing/2014/main" id="{8B2F7C93-6812-4CD1-9884-C74EBCD16414}"/>
              </a:ext>
            </a:extLst>
          </p:cNvPr>
          <p:cNvSpPr/>
          <p:nvPr/>
        </p:nvSpPr>
        <p:spPr>
          <a:xfrm>
            <a:off x="249797" y="3762160"/>
            <a:ext cx="6096001" cy="1015663"/>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FF0000"/>
                </a:solidFill>
                <a:latin typeface="+mj-lt"/>
              </a:rPr>
              <a:t>Difficult for audience to take notes.</a:t>
            </a:r>
          </a:p>
          <a:p>
            <a:pPr marL="342900" indent="-342900">
              <a:buFont typeface="Arial" panose="020B0604020202020204" pitchFamily="34" charset="0"/>
              <a:buChar char="•"/>
            </a:pPr>
            <a:r>
              <a:rPr lang="en-GB" sz="2000" dirty="0">
                <a:solidFill>
                  <a:schemeClr val="accent3"/>
                </a:solidFill>
                <a:latin typeface="+mj-lt"/>
              </a:rPr>
              <a:t>Can disengage audience if presenter is reading from slides. </a:t>
            </a: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7315200" y="661459"/>
            <a:ext cx="4736892" cy="3477875"/>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a:t>
            </a:r>
          </a:p>
          <a:p>
            <a:endParaRPr lang="en-GB" sz="2000" dirty="0">
              <a:latin typeface="+mj-lt"/>
            </a:endParaRPr>
          </a:p>
          <a:p>
            <a:r>
              <a:rPr lang="en-GB" sz="2000" dirty="0">
                <a:latin typeface="+mj-lt"/>
              </a:rPr>
              <a:t>Disadvantages:</a:t>
            </a:r>
          </a:p>
          <a:p>
            <a:pPr marL="342900" indent="-342900">
              <a:buFont typeface="Arial" panose="020B0604020202020204" pitchFamily="34" charset="0"/>
              <a:buChar char="•"/>
            </a:pPr>
            <a:r>
              <a:rPr lang="en-GB" sz="2000" dirty="0">
                <a:latin typeface="+mj-lt"/>
              </a:rPr>
              <a:t>Difficult for the audience to take notes.</a:t>
            </a:r>
          </a:p>
          <a:p>
            <a:pPr marL="342900" indent="-342900">
              <a:buFont typeface="Arial" panose="020B0604020202020204" pitchFamily="34" charset="0"/>
              <a:buChar char="•"/>
            </a:pPr>
            <a:r>
              <a:rPr lang="en-GB" sz="2000" dirty="0">
                <a:latin typeface="+mj-lt"/>
              </a:rPr>
              <a:t>Presentation can become overwhelmed with animations and transitions which could distract the audience from the key message.</a:t>
            </a:r>
          </a:p>
          <a:p>
            <a:pPr marL="342900" indent="-342900">
              <a:buFont typeface="Arial" panose="020B0604020202020204" pitchFamily="34" charset="0"/>
              <a:buChar char="•"/>
            </a:pPr>
            <a:r>
              <a:rPr lang="en-GB" sz="2000" dirty="0">
                <a:latin typeface="+mj-lt"/>
              </a:rPr>
              <a:t>Presenters often just read from the presentation which is boring for the audience.</a:t>
            </a:r>
          </a:p>
        </p:txBody>
      </p:sp>
      <p:sp>
        <p:nvSpPr>
          <p:cNvPr id="6" name="Rectangle 5">
            <a:extLst>
              <a:ext uri="{FF2B5EF4-FFF2-40B4-BE49-F238E27FC236}">
                <a16:creationId xmlns:a16="http://schemas.microsoft.com/office/drawing/2014/main" id="{128BCA5B-455D-4142-AFA6-72150ADFB674}"/>
              </a:ext>
            </a:extLst>
          </p:cNvPr>
          <p:cNvSpPr/>
          <p:nvPr/>
        </p:nvSpPr>
        <p:spPr>
          <a:xfrm>
            <a:off x="249797" y="2147445"/>
            <a:ext cx="7340223" cy="707886"/>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FF0000"/>
                </a:solidFill>
                <a:latin typeface="+mj-lt"/>
              </a:rPr>
              <a:t>Can add multimedia components such as videos and animations. </a:t>
            </a:r>
          </a:p>
          <a:p>
            <a:pPr marL="342900" indent="-342900">
              <a:buFont typeface="Arial" panose="020B0604020202020204" pitchFamily="34" charset="0"/>
              <a:buChar char="•"/>
            </a:pPr>
            <a:r>
              <a:rPr lang="en-GB" sz="2000" dirty="0">
                <a:solidFill>
                  <a:schemeClr val="accent3"/>
                </a:solidFill>
                <a:latin typeface="+mj-lt"/>
              </a:rPr>
              <a:t>Suitable to show information to an audience such as graphs. </a:t>
            </a:r>
          </a:p>
        </p:txBody>
      </p:sp>
      <p:sp>
        <p:nvSpPr>
          <p:cNvPr id="12" name="TextBox 11">
            <a:extLst>
              <a:ext uri="{FF2B5EF4-FFF2-40B4-BE49-F238E27FC236}">
                <a16:creationId xmlns:a16="http://schemas.microsoft.com/office/drawing/2014/main" id="{03DFF99B-9F23-4884-A6C6-F62EC25E3F52}"/>
              </a:ext>
            </a:extLst>
          </p:cNvPr>
          <p:cNvSpPr txBox="1"/>
          <p:nvPr/>
        </p:nvSpPr>
        <p:spPr>
          <a:xfrm>
            <a:off x="11567407" y="1479839"/>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
        <p:nvSpPr>
          <p:cNvPr id="13" name="TextBox 12">
            <a:extLst>
              <a:ext uri="{FF2B5EF4-FFF2-40B4-BE49-F238E27FC236}">
                <a16:creationId xmlns:a16="http://schemas.microsoft.com/office/drawing/2014/main" id="{611AD299-0F08-4CCE-BE9E-F585DA03ECBB}"/>
              </a:ext>
            </a:extLst>
          </p:cNvPr>
          <p:cNvSpPr txBox="1"/>
          <p:nvPr/>
        </p:nvSpPr>
        <p:spPr>
          <a:xfrm>
            <a:off x="9406328" y="3562105"/>
            <a:ext cx="554636" cy="400110"/>
          </a:xfrm>
          <a:prstGeom prst="rect">
            <a:avLst/>
          </a:prstGeom>
          <a:noFill/>
        </p:spPr>
        <p:txBody>
          <a:bodyPr wrap="square" rtlCol="0">
            <a:spAutoFit/>
          </a:bodyPr>
          <a:lstStyle/>
          <a:p>
            <a:r>
              <a:rPr lang="en-GB" sz="2000" b="1" dirty="0">
                <a:solidFill>
                  <a:srgbClr val="00B050"/>
                </a:solidFill>
                <a:sym typeface="Wingdings" panose="05000000000000000000" pitchFamily="2" charset="2"/>
              </a:rPr>
              <a:t></a:t>
            </a:r>
            <a:endParaRPr lang="en-GB" sz="2000" b="1" dirty="0">
              <a:solidFill>
                <a:srgbClr val="00B050"/>
              </a:solidFill>
            </a:endParaRPr>
          </a:p>
        </p:txBody>
      </p:sp>
      <p:sp>
        <p:nvSpPr>
          <p:cNvPr id="9" name="TextBox 8">
            <a:extLst>
              <a:ext uri="{FF2B5EF4-FFF2-40B4-BE49-F238E27FC236}">
                <a16:creationId xmlns:a16="http://schemas.microsoft.com/office/drawing/2014/main" id="{DBD52BBB-031A-4017-814D-583EDD61A93C}"/>
              </a:ext>
            </a:extLst>
          </p:cNvPr>
          <p:cNvSpPr txBox="1"/>
          <p:nvPr/>
        </p:nvSpPr>
        <p:spPr>
          <a:xfrm>
            <a:off x="271463" y="1036213"/>
            <a:ext cx="6973786" cy="4313168"/>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two</a:t>
            </a:r>
            <a:r>
              <a:rPr lang="en-GB" sz="2000" dirty="0">
                <a:latin typeface="+mj-lt"/>
              </a:rPr>
              <a:t> advantages and </a:t>
            </a:r>
            <a:r>
              <a:rPr lang="en-GB" sz="2000" b="1" dirty="0">
                <a:latin typeface="+mj-lt"/>
              </a:rPr>
              <a:t>two</a:t>
            </a:r>
            <a:r>
              <a:rPr lang="en-GB" sz="2000" dirty="0">
                <a:latin typeface="+mj-lt"/>
              </a:rPr>
              <a:t> disadvantages to using presentation software. </a:t>
            </a:r>
          </a:p>
          <a:p>
            <a:r>
              <a:rPr lang="en-GB" sz="2000" dirty="0">
                <a:latin typeface="+mj-lt"/>
              </a:rPr>
              <a:t>Advantages:</a:t>
            </a:r>
          </a:p>
          <a:p>
            <a:endParaRPr lang="en-GB" sz="2000" dirty="0">
              <a:latin typeface="+mj-lt"/>
            </a:endParaRPr>
          </a:p>
          <a:p>
            <a:endParaRPr lang="en-GB" sz="2000" dirty="0">
              <a:latin typeface="+mj-lt"/>
            </a:endParaRPr>
          </a:p>
          <a:p>
            <a:endParaRPr lang="en-GB" sz="2000" dirty="0">
              <a:latin typeface="+mj-lt"/>
            </a:endParaRPr>
          </a:p>
          <a:p>
            <a:pPr>
              <a:lnSpc>
                <a:spcPct val="200000"/>
              </a:lnSpc>
            </a:pPr>
            <a:r>
              <a:rPr lang="en-GB" sz="2000" dirty="0">
                <a:latin typeface="+mj-lt"/>
              </a:rPr>
              <a:t>Disadvantages:</a:t>
            </a:r>
          </a:p>
          <a:p>
            <a:pPr>
              <a:lnSpc>
                <a:spcPct val="200000"/>
              </a:lnSpc>
            </a:pPr>
            <a:r>
              <a:rPr lang="en-GB" sz="2000" dirty="0">
                <a:latin typeface="+mj-lt"/>
              </a:rPr>
              <a:t>                            </a:t>
            </a:r>
          </a:p>
          <a:p>
            <a:pPr>
              <a:lnSpc>
                <a:spcPct val="200000"/>
              </a:lnSpc>
            </a:pPr>
            <a:endParaRPr lang="en-GB" sz="2000" b="1" dirty="0">
              <a:latin typeface="+mj-lt"/>
            </a:endParaRPr>
          </a:p>
          <a:p>
            <a:pPr algn="r">
              <a:lnSpc>
                <a:spcPct val="200000"/>
              </a:lnSpc>
            </a:pPr>
            <a:r>
              <a:rPr lang="en-GB" sz="2000" b="1" dirty="0">
                <a:latin typeface="+mj-lt"/>
              </a:rPr>
              <a:t>[4]</a:t>
            </a:r>
            <a:endParaRPr lang="en-GB" sz="2000" dirty="0">
              <a:latin typeface="+mj-lt"/>
            </a:endParaRPr>
          </a:p>
        </p:txBody>
      </p:sp>
      <p:sp>
        <p:nvSpPr>
          <p:cNvPr id="10" name="Rectangle 9">
            <a:extLst>
              <a:ext uri="{FF2B5EF4-FFF2-40B4-BE49-F238E27FC236}">
                <a16:creationId xmlns:a16="http://schemas.microsoft.com/office/drawing/2014/main" id="{8B2F7C93-6812-4CD1-9884-C74EBCD16414}"/>
              </a:ext>
            </a:extLst>
          </p:cNvPr>
          <p:cNvSpPr/>
          <p:nvPr/>
        </p:nvSpPr>
        <p:spPr>
          <a:xfrm>
            <a:off x="249797" y="3762160"/>
            <a:ext cx="6096001" cy="1015663"/>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FF0000"/>
                </a:solidFill>
                <a:latin typeface="+mj-lt"/>
              </a:rPr>
              <a:t>Difficult for audience to take notes.</a:t>
            </a:r>
          </a:p>
          <a:p>
            <a:pPr marL="342900" indent="-342900">
              <a:buFont typeface="Arial" panose="020B0604020202020204" pitchFamily="34" charset="0"/>
              <a:buChar char="•"/>
            </a:pPr>
            <a:r>
              <a:rPr lang="en-GB" sz="2000" dirty="0">
                <a:solidFill>
                  <a:schemeClr val="accent3"/>
                </a:solidFill>
                <a:latin typeface="+mj-lt"/>
              </a:rPr>
              <a:t>Can disengage audience if presenter is reading from slides. </a:t>
            </a:r>
          </a:p>
        </p:txBody>
      </p:sp>
    </p:spTree>
    <p:extLst>
      <p:ext uri="{BB962C8B-B14F-4D97-AF65-F5344CB8AC3E}">
        <p14:creationId xmlns:p14="http://schemas.microsoft.com/office/powerpoint/2010/main" val="131831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Impacts of digital technology on wider society including:</a:t>
            </a:r>
          </a:p>
          <a:p>
            <a:pPr lvl="1"/>
            <a:r>
              <a:rPr lang="en-GB" dirty="0"/>
              <a:t>Ethical issues</a:t>
            </a:r>
          </a:p>
          <a:p>
            <a:pPr lvl="1"/>
            <a:r>
              <a:rPr lang="en-GB" dirty="0"/>
              <a:t>Legal issues</a:t>
            </a:r>
          </a:p>
          <a:p>
            <a:pPr lvl="1"/>
            <a:r>
              <a:rPr lang="en-GB" dirty="0"/>
              <a:t>Cultural issues</a:t>
            </a:r>
          </a:p>
          <a:p>
            <a:pPr lvl="1"/>
            <a:r>
              <a:rPr lang="en-GB" dirty="0"/>
              <a:t>Environmental issues</a:t>
            </a:r>
          </a:p>
          <a:p>
            <a:pPr lvl="1"/>
            <a:r>
              <a:rPr lang="en-GB" dirty="0"/>
              <a:t>Privacy issues</a:t>
            </a:r>
          </a:p>
          <a:p>
            <a:endParaRPr lang="en-GB" dirty="0"/>
          </a:p>
          <a:p>
            <a:r>
              <a:rPr lang="en-GB" dirty="0"/>
              <a:t>To understand the impact (positive and negative) that technology is having on jobs and employment.</a:t>
            </a:r>
          </a:p>
          <a:p>
            <a:r>
              <a:rPr lang="en-GB" dirty="0"/>
              <a:t>To know what is meant by teleworking, video conferencing and collaborative working and identify it’s associated pros and cons. </a:t>
            </a:r>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7</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3159564"/>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EA66E7F6-02DB-4ED2-AF89-C14B9F62D277}"/>
              </a:ext>
            </a:extLst>
          </p:cNvPr>
          <p:cNvPicPr>
            <a:picLocks noGrp="1" noChangeAspect="1"/>
          </p:cNvPicPr>
          <p:nvPr>
            <p:ph type="pic" sz="quarter" idx="13"/>
          </p:nvPr>
        </p:nvPicPr>
        <p:blipFill>
          <a:blip r:embed="rId2"/>
          <a:srcRect l="28174" r="28174"/>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8</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554545"/>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Teleworking</a:t>
            </a:r>
          </a:p>
          <a:p>
            <a:pPr marL="342900" indent="-342900">
              <a:buFont typeface="Arial" panose="020B0604020202020204" pitchFamily="34" charset="0"/>
              <a:buChar char="•"/>
            </a:pPr>
            <a:r>
              <a:rPr lang="en-GB" sz="2000" dirty="0">
                <a:latin typeface="+mj-lt"/>
              </a:rPr>
              <a:t>Cloud computing</a:t>
            </a:r>
          </a:p>
          <a:p>
            <a:pPr marL="342900" indent="-342900">
              <a:buFont typeface="Arial" panose="020B0604020202020204" pitchFamily="34" charset="0"/>
              <a:buChar char="•"/>
            </a:pPr>
            <a:r>
              <a:rPr lang="en-GB" sz="2000" dirty="0">
                <a:latin typeface="+mj-lt"/>
              </a:rPr>
              <a:t>Collaboration</a:t>
            </a:r>
          </a:p>
          <a:p>
            <a:pPr marL="342900" indent="-342900">
              <a:buFont typeface="Arial" panose="020B0604020202020204" pitchFamily="34" charset="0"/>
              <a:buChar char="•"/>
            </a:pPr>
            <a:r>
              <a:rPr lang="en-GB" sz="2000" dirty="0">
                <a:latin typeface="+mj-lt"/>
              </a:rPr>
              <a:t>Defamation</a:t>
            </a:r>
          </a:p>
          <a:p>
            <a:pPr marL="342900" indent="-342900">
              <a:buFont typeface="Arial" panose="020B0604020202020204" pitchFamily="34" charset="0"/>
              <a:buChar char="•"/>
            </a:pPr>
            <a:r>
              <a:rPr lang="en-GB" sz="2000" dirty="0">
                <a:latin typeface="+mj-lt"/>
              </a:rPr>
              <a:t>Artificial intelligence</a:t>
            </a:r>
          </a:p>
          <a:p>
            <a:pPr marL="342900" indent="-342900">
              <a:buFont typeface="Arial" panose="020B0604020202020204" pitchFamily="34" charset="0"/>
              <a:buChar char="•"/>
            </a:pPr>
            <a:r>
              <a:rPr lang="en-GB" sz="2000" dirty="0">
                <a:latin typeface="+mj-lt"/>
              </a:rPr>
              <a:t>Obsolete</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1072522258"/>
              </p:ext>
            </p:extLst>
          </p:nvPr>
        </p:nvGraphicFramePr>
        <p:xfrm>
          <a:off x="2893102" y="624840"/>
          <a:ext cx="9173980" cy="368808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Teleworking</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latin typeface="Tw Cen MT" panose="020B0602020104020603" pitchFamily="34" charset="0"/>
                        </a:rPr>
                        <a:t>Working at home but staying in touch with others with the help of technology. </a:t>
                      </a:r>
                    </a:p>
                  </a:txBody>
                  <a:tcPr/>
                </a:tc>
                <a:extLst>
                  <a:ext uri="{0D108BD9-81ED-4DB2-BD59-A6C34878D82A}">
                    <a16:rowId xmlns:a16="http://schemas.microsoft.com/office/drawing/2014/main" val="1513934218"/>
                  </a:ext>
                </a:extLst>
              </a:tr>
              <a:tr h="370840">
                <a:tc>
                  <a:txBody>
                    <a:bodyPr/>
                    <a:lstStyle/>
                    <a:p>
                      <a:r>
                        <a:rPr lang="en-GB" sz="1800" dirty="0">
                          <a:latin typeface="+mj-lt"/>
                        </a:rPr>
                        <a:t>Cloud computing</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latin typeface="Tw Cen MT" panose="020B0602020104020603" pitchFamily="34" charset="0"/>
                        </a:rPr>
                        <a:t>Allows people to access documents and programs from anywhere they can get internet access. </a:t>
                      </a:r>
                    </a:p>
                  </a:txBody>
                  <a:tcPr/>
                </a:tc>
                <a:extLst>
                  <a:ext uri="{0D108BD9-81ED-4DB2-BD59-A6C34878D82A}">
                    <a16:rowId xmlns:a16="http://schemas.microsoft.com/office/drawing/2014/main" val="3403634850"/>
                  </a:ext>
                </a:extLst>
              </a:tr>
              <a:tr h="370840">
                <a:tc>
                  <a:txBody>
                    <a:bodyPr/>
                    <a:lstStyle/>
                    <a:p>
                      <a:pPr marL="0" algn="l" defTabSz="914400" rtl="0" eaLnBrk="1" latinLnBrk="0" hangingPunct="1"/>
                      <a:r>
                        <a:rPr lang="en-GB" sz="1800" kern="1200" dirty="0">
                          <a:solidFill>
                            <a:schemeClr val="tx1"/>
                          </a:solidFill>
                          <a:latin typeface="+mj-lt"/>
                          <a:ea typeface="+mn-ea"/>
                          <a:cs typeface="+mn-cs"/>
                        </a:rPr>
                        <a:t>Collaboration</a:t>
                      </a:r>
                    </a:p>
                  </a:txBody>
                  <a:tcPr>
                    <a:solidFill>
                      <a:schemeClr val="bg1">
                        <a:lumMod val="85000"/>
                      </a:schemeClr>
                    </a:solidFill>
                  </a:tcPr>
                </a:tc>
                <a:tc>
                  <a:txBody>
                    <a:bodyPr/>
                    <a:lstStyle/>
                    <a:p>
                      <a:r>
                        <a:rPr lang="en-GB" sz="1800" dirty="0">
                          <a:latin typeface="+mj-lt"/>
                        </a:rPr>
                        <a:t>Working together as a group to achieve common goals. This can be helped by video calls, email, online chat, social networking and online work spaces. </a:t>
                      </a:r>
                    </a:p>
                  </a:txBody>
                  <a:tcPr/>
                </a:tc>
                <a:extLst>
                  <a:ext uri="{0D108BD9-81ED-4DB2-BD59-A6C34878D82A}">
                    <a16:rowId xmlns:a16="http://schemas.microsoft.com/office/drawing/2014/main" val="1560296519"/>
                  </a:ext>
                </a:extLst>
              </a:tr>
              <a:tr h="0">
                <a:tc>
                  <a:txBody>
                    <a:bodyPr/>
                    <a:lstStyle/>
                    <a:p>
                      <a:pPr marL="0" algn="l" defTabSz="914400" rtl="0" eaLnBrk="1" latinLnBrk="0" hangingPunct="1"/>
                      <a:r>
                        <a:rPr lang="en-GB" sz="1800" kern="1200" dirty="0">
                          <a:solidFill>
                            <a:schemeClr val="tx1"/>
                          </a:solidFill>
                          <a:latin typeface="+mj-lt"/>
                          <a:ea typeface="+mn-ea"/>
                          <a:cs typeface="+mn-cs"/>
                        </a:rPr>
                        <a:t>Defamation</a:t>
                      </a:r>
                    </a:p>
                  </a:txBody>
                  <a:tcPr>
                    <a:solidFill>
                      <a:schemeClr val="bg1">
                        <a:lumMod val="85000"/>
                      </a:schemeClr>
                    </a:solidFill>
                  </a:tcPr>
                </a:tc>
                <a:tc>
                  <a:txBody>
                    <a:bodyPr/>
                    <a:lstStyle/>
                    <a:p>
                      <a:r>
                        <a:rPr lang="en-GB" sz="1800" dirty="0">
                          <a:latin typeface="+mj-lt"/>
                        </a:rPr>
                        <a:t>The action of damaging the good reputation of someone; slander or libel.</a:t>
                      </a:r>
                    </a:p>
                  </a:txBody>
                  <a:tcPr/>
                </a:tc>
                <a:extLst>
                  <a:ext uri="{0D108BD9-81ED-4DB2-BD59-A6C34878D82A}">
                    <a16:rowId xmlns:a16="http://schemas.microsoft.com/office/drawing/2014/main" val="397322574"/>
                  </a:ext>
                </a:extLst>
              </a:tr>
              <a:tr h="0">
                <a:tc>
                  <a:txBody>
                    <a:bodyPr/>
                    <a:lstStyle/>
                    <a:p>
                      <a:pPr marL="0" algn="l" defTabSz="914400" rtl="0" eaLnBrk="1" latinLnBrk="0" hangingPunct="1"/>
                      <a:r>
                        <a:rPr lang="en-GB" sz="1800" kern="1200" dirty="0">
                          <a:solidFill>
                            <a:schemeClr val="tx1"/>
                          </a:solidFill>
                          <a:latin typeface="+mj-lt"/>
                          <a:ea typeface="+mn-ea"/>
                          <a:cs typeface="+mn-cs"/>
                        </a:rPr>
                        <a:t>Artificial intelligence</a:t>
                      </a:r>
                    </a:p>
                  </a:txBody>
                  <a:tcPr>
                    <a:solidFill>
                      <a:schemeClr val="bg1">
                        <a:lumMod val="85000"/>
                      </a:schemeClr>
                    </a:solidFill>
                  </a:tcPr>
                </a:tc>
                <a:tc>
                  <a:txBody>
                    <a:bodyPr/>
                    <a:lstStyle/>
                    <a:p>
                      <a:r>
                        <a:rPr lang="en-GB" sz="1800" dirty="0">
                          <a:latin typeface="+mj-lt"/>
                        </a:rPr>
                        <a:t>Artificial intelligence is the simulation of human intelligence processes by machines, especially computer systems.</a:t>
                      </a:r>
                    </a:p>
                  </a:txBody>
                  <a:tcPr/>
                </a:tc>
                <a:extLst>
                  <a:ext uri="{0D108BD9-81ED-4DB2-BD59-A6C34878D82A}">
                    <a16:rowId xmlns:a16="http://schemas.microsoft.com/office/drawing/2014/main" val="1746572318"/>
                  </a:ext>
                </a:extLst>
              </a:tr>
              <a:tr h="0">
                <a:tc>
                  <a:txBody>
                    <a:bodyPr/>
                    <a:lstStyle/>
                    <a:p>
                      <a:pPr marL="0" algn="l" defTabSz="914400" rtl="0" eaLnBrk="1" latinLnBrk="0" hangingPunct="1"/>
                      <a:r>
                        <a:rPr lang="en-GB" sz="1800" kern="1200" dirty="0">
                          <a:solidFill>
                            <a:schemeClr val="tx1"/>
                          </a:solidFill>
                          <a:latin typeface="+mj-lt"/>
                          <a:ea typeface="+mn-ea"/>
                          <a:cs typeface="+mn-cs"/>
                        </a:rPr>
                        <a:t>Obsolete</a:t>
                      </a:r>
                    </a:p>
                  </a:txBody>
                  <a:tcPr>
                    <a:solidFill>
                      <a:schemeClr val="bg1">
                        <a:lumMod val="85000"/>
                      </a:schemeClr>
                    </a:solidFill>
                  </a:tcPr>
                </a:tc>
                <a:tc>
                  <a:txBody>
                    <a:bodyPr/>
                    <a:lstStyle/>
                    <a:p>
                      <a:r>
                        <a:rPr lang="en-GB" sz="1800" dirty="0">
                          <a:latin typeface="+mj-lt"/>
                        </a:rPr>
                        <a:t>No longer produced or used; out of date.</a:t>
                      </a:r>
                    </a:p>
                  </a:txBody>
                  <a:tcPr/>
                </a:tc>
                <a:extLst>
                  <a:ext uri="{0D108BD9-81ED-4DB2-BD59-A6C34878D82A}">
                    <a16:rowId xmlns:a16="http://schemas.microsoft.com/office/drawing/2014/main" val="1493125788"/>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Technology and jobs</a:t>
            </a:r>
          </a:p>
        </p:txBody>
      </p:sp>
      <p:sp>
        <p:nvSpPr>
          <p:cNvPr id="16" name="Rectangle 15">
            <a:extLst>
              <a:ext uri="{FF2B5EF4-FFF2-40B4-BE49-F238E27FC236}">
                <a16:creationId xmlns:a16="http://schemas.microsoft.com/office/drawing/2014/main" id="{68AA8E14-3FFA-4E3D-9C52-CE14467164A4}"/>
              </a:ext>
            </a:extLst>
          </p:cNvPr>
          <p:cNvSpPr/>
          <p:nvPr/>
        </p:nvSpPr>
        <p:spPr>
          <a:xfrm>
            <a:off x="5065487" y="641225"/>
            <a:ext cx="6969347" cy="73350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Technology is having a huge impact on employment. Businesses see this as a cost-effective way to run their operations.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525242104"/>
              </p:ext>
            </p:extLst>
          </p:nvPr>
        </p:nvGraphicFramePr>
        <p:xfrm>
          <a:off x="5065487" y="1534269"/>
          <a:ext cx="6990946" cy="1706880"/>
        </p:xfrm>
        <a:graphic>
          <a:graphicData uri="http://schemas.openxmlformats.org/drawingml/2006/table">
            <a:tbl>
              <a:tblPr firstRow="1" bandRow="1">
                <a:tableStyleId>{5C22544A-7EE6-4342-B048-85BDC9FD1C3A}</a:tableStyleId>
              </a:tblPr>
              <a:tblGrid>
                <a:gridCol w="6990946">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03965">
                <a:tc>
                  <a:txBody>
                    <a:bodyPr/>
                    <a:lstStyle/>
                    <a:p>
                      <a:pPr marL="457200" indent="-457200" algn="l">
                        <a:buAutoNum type="arabicPeriod"/>
                      </a:pPr>
                      <a:r>
                        <a:rPr lang="en-GB" sz="2000" b="0" dirty="0">
                          <a:latin typeface="Tw Cen MT" panose="020B0602020104020603" pitchFamily="34" charset="0"/>
                        </a:rPr>
                        <a:t>What will happen to jobs as technology continues to evolve?</a:t>
                      </a:r>
                    </a:p>
                    <a:p>
                      <a:pPr marL="457200" indent="-457200" algn="l">
                        <a:buAutoNum type="arabicPeriod"/>
                      </a:pPr>
                      <a:r>
                        <a:rPr lang="en-GB" sz="2000" b="0" dirty="0">
                          <a:latin typeface="Tw Cen MT" panose="020B0602020104020603" pitchFamily="34" charset="0"/>
                        </a:rPr>
                        <a:t>The video mentions that ‘artificial intelligence’ is playing a key role in this. What does artificial intelligence mean?</a:t>
                      </a:r>
                    </a:p>
                    <a:p>
                      <a:pPr marL="457200" indent="-457200" algn="l">
                        <a:buAutoNum type="arabicPeriod"/>
                      </a:pPr>
                      <a:r>
                        <a:rPr lang="en-GB" sz="2000" b="0" dirty="0">
                          <a:latin typeface="Tw Cen MT" panose="020B0602020104020603" pitchFamily="34" charset="0"/>
                        </a:rPr>
                        <a:t>How will this impact economy?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281372" y="1265838"/>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511646971"/>
              </p:ext>
            </p:extLst>
          </p:nvPr>
        </p:nvGraphicFramePr>
        <p:xfrm>
          <a:off x="5065487" y="3372492"/>
          <a:ext cx="6990946" cy="3298375"/>
        </p:xfrm>
        <a:graphic>
          <a:graphicData uri="http://schemas.openxmlformats.org/drawingml/2006/table">
            <a:tbl>
              <a:tblPr firstRow="1" bandRow="1">
                <a:tableStyleId>{5C22544A-7EE6-4342-B048-85BDC9FD1C3A}</a:tableStyleId>
              </a:tblPr>
              <a:tblGrid>
                <a:gridCol w="6990946">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A number of jobs can be performed just as effectively by a computer, therefore a high number of jobs could be under threat.</a:t>
                      </a:r>
                    </a:p>
                    <a:p>
                      <a:pPr marL="457200" indent="-457200" algn="l">
                        <a:buAutoNum type="arabicPeriod"/>
                      </a:pPr>
                      <a:r>
                        <a:rPr lang="en-GB" sz="2000" b="0" dirty="0">
                          <a:latin typeface="Tw Cen MT" panose="020B0602020104020603" pitchFamily="34" charset="0"/>
                        </a:rPr>
                        <a:t>Artificial intelligence is the simulation of human intelligence processes by machines, especially computer systems.</a:t>
                      </a:r>
                    </a:p>
                    <a:p>
                      <a:pPr marL="457200" indent="-457200" algn="l">
                        <a:buAutoNum type="arabicPeriod"/>
                      </a:pPr>
                      <a:r>
                        <a:rPr lang="en-GB" sz="2000" b="0" dirty="0">
                          <a:latin typeface="Tw Cen MT" panose="020B0602020104020603" pitchFamily="34" charset="0"/>
                        </a:rPr>
                        <a:t>Positive – it will still create more jobs which will be in the technology sector however, Negative – many people don’t have the skills required. In addition to this, people who lost their job as a result would need to re-train for a new job.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18857" y="1164395"/>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le 7">
            <a:extLst>
              <a:ext uri="{FF2B5EF4-FFF2-40B4-BE49-F238E27FC236}">
                <a16:creationId xmlns:a16="http://schemas.microsoft.com/office/drawing/2014/main" id="{F9882D25-C716-4E47-AC58-533BB904E683}"/>
              </a:ext>
            </a:extLst>
          </p:cNvPr>
          <p:cNvGraphicFramePr>
            <a:graphicFrameLocks noGrp="1"/>
          </p:cNvGraphicFramePr>
          <p:nvPr>
            <p:extLst>
              <p:ext uri="{D42A27DB-BD31-4B8C-83A1-F6EECF244321}">
                <p14:modId xmlns:p14="http://schemas.microsoft.com/office/powerpoint/2010/main" val="1461717948"/>
              </p:ext>
            </p:extLst>
          </p:nvPr>
        </p:nvGraphicFramePr>
        <p:xfrm>
          <a:off x="160102" y="5900367"/>
          <a:ext cx="4702184" cy="736600"/>
        </p:xfrm>
        <a:graphic>
          <a:graphicData uri="http://schemas.openxmlformats.org/drawingml/2006/table">
            <a:tbl>
              <a:tblPr firstRow="1" bandRow="1">
                <a:tableStyleId>{5C22544A-7EE6-4342-B048-85BDC9FD1C3A}</a:tableStyleId>
              </a:tblPr>
              <a:tblGrid>
                <a:gridCol w="4702184">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7" name="Picture 2" descr="Video Icon Icons - Download Free Vector Icons | Noun Project">
            <a:extLst>
              <a:ext uri="{FF2B5EF4-FFF2-40B4-BE49-F238E27FC236}">
                <a16:creationId xmlns:a16="http://schemas.microsoft.com/office/drawing/2014/main" id="{1D1C0A81-B89E-4A7E-BD93-C1A62EC64B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5685" y="5606714"/>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E157D1D7-EA3E-45D9-820D-A0B14DA4D71E}"/>
              </a:ext>
            </a:extLst>
          </p:cNvPr>
          <p:cNvPicPr>
            <a:picLocks noChangeAspect="1"/>
          </p:cNvPicPr>
          <p:nvPr/>
        </p:nvPicPr>
        <p:blipFill>
          <a:blip r:embed="rId6"/>
          <a:stretch>
            <a:fillRect/>
          </a:stretch>
        </p:blipFill>
        <p:spPr>
          <a:xfrm>
            <a:off x="160102" y="643180"/>
            <a:ext cx="4702184" cy="3133034"/>
          </a:xfrm>
          <a:prstGeom prst="rect">
            <a:avLst/>
          </a:prstGeom>
          <a:ln>
            <a:solidFill>
              <a:schemeClr val="tx1"/>
            </a:solidFill>
          </a:ln>
        </p:spPr>
      </p:pic>
    </p:spTree>
    <p:extLst>
      <p:ext uri="{BB962C8B-B14F-4D97-AF65-F5344CB8AC3E}">
        <p14:creationId xmlns:p14="http://schemas.microsoft.com/office/powerpoint/2010/main" val="2389074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1425</Words>
  <Application>Microsoft Office PowerPoint</Application>
  <PresentationFormat>Widescreen</PresentationFormat>
  <Paragraphs>207</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2021-07-20T07:50:07Z</dcterms:modified>
</cp:coreProperties>
</file>